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31"/>
  </p:notesMasterIdLst>
  <p:sldIdLst>
    <p:sldId id="256" r:id="rId3"/>
    <p:sldId id="260" r:id="rId4"/>
    <p:sldId id="257" r:id="rId5"/>
    <p:sldId id="325" r:id="rId6"/>
    <p:sldId id="269" r:id="rId7"/>
    <p:sldId id="326" r:id="rId8"/>
    <p:sldId id="337" r:id="rId9"/>
    <p:sldId id="261" r:id="rId10"/>
    <p:sldId id="327" r:id="rId11"/>
    <p:sldId id="270" r:id="rId12"/>
    <p:sldId id="324" r:id="rId13"/>
    <p:sldId id="262" r:id="rId14"/>
    <p:sldId id="328" r:id="rId15"/>
    <p:sldId id="271" r:id="rId16"/>
    <p:sldId id="338" r:id="rId17"/>
    <p:sldId id="264" r:id="rId18"/>
    <p:sldId id="329" r:id="rId19"/>
    <p:sldId id="330" r:id="rId20"/>
    <p:sldId id="287" r:id="rId21"/>
    <p:sldId id="332" r:id="rId22"/>
    <p:sldId id="331" r:id="rId23"/>
    <p:sldId id="333" r:id="rId24"/>
    <p:sldId id="265" r:id="rId25"/>
    <p:sldId id="334" r:id="rId26"/>
    <p:sldId id="335" r:id="rId27"/>
    <p:sldId id="336" r:id="rId28"/>
    <p:sldId id="339" r:id="rId29"/>
    <p:sldId id="340" r:id="rId30"/>
  </p:sldIdLst>
  <p:sldSz cx="9144000" cy="5143500" type="screen16x9"/>
  <p:notesSz cx="6858000" cy="9144000"/>
  <p:embeddedFontLst>
    <p:embeddedFont>
      <p:font typeface="Aptos Narrow" panose="020B0004020202020204" pitchFamily="34" charset="0"/>
      <p:regular r:id="rId32"/>
      <p:bold r:id="rId33"/>
      <p:italic r:id="rId34"/>
      <p:boldItalic r:id="rId35"/>
    </p:embeddedFont>
    <p:embeddedFont>
      <p:font typeface="Montserrat" panose="00000500000000000000" pitchFamily="2" charset="0"/>
      <p:regular r:id="rId36"/>
      <p:bold r:id="rId37"/>
      <p:italic r:id="rId38"/>
      <p:boldItalic r:id="rId39"/>
    </p:embeddedFont>
    <p:embeddedFont>
      <p:font typeface="Tahoma" panose="020B0604030504040204" pitchFamily="34" charset="0"/>
      <p:regular r:id="rId40"/>
      <p:bold r:id="rId41"/>
    </p:embeddedFont>
    <p:embeddedFont>
      <p:font typeface="Trebuchet MS" panose="020B060302020202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44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9637B46D-45BA-6D41-1F9F-07770EE8B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90C1796E-92F2-59BB-38B9-70AF47682A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73B11EE2-568C-E9C0-FEF1-D3FF213C93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1288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1532B869-B407-47B4-A6E9-6A8A1861A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68D84982-6703-D45C-3581-EA937EB9EC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A0AEECB4-95DB-91D9-66C1-1BC8BC6FF9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104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D62AC7B8-59EF-2B59-B662-F89E329DE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80FE7D88-141A-9A36-B765-D561F7029F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5B45C48C-091A-3481-07D0-404C6D0003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2698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63C0BD7A-14B2-F066-7562-541FBF349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E9664A49-53A5-F06F-D6DC-11F4EF4604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2CDAD0E8-D38E-F8D8-145F-9C63EF24A7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3767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116E282A-89F8-6541-591F-D74D4E50E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7E19A8CD-DDA6-61B7-4F5B-1297FA6BF4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A79F1CF8-C3D7-42C1-005A-216A6938C6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1434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F60176FC-E8A0-4EE4-5A22-E6BC09DD3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7CD0F702-2983-54CD-2AC0-D86AC30769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D8E4308E-5AB9-1572-CE3B-16B5174366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1639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9FCB9493-8415-0F6C-DB8C-2F831C486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D68FF051-70F6-9693-9971-D0C087C3F0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082C94C9-18E2-BE72-1951-AD208276C9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4977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B863B5FE-211C-474A-1A18-1F84291A5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C2422F2B-F925-235A-9215-C629FC927E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CFAC1C92-F649-1979-12CC-9933A81BA1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67413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5ABAC6DB-9456-C61A-CE36-A0E796A71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B938F187-93CE-609E-C278-74D62F4DBB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95BC4266-756C-04E8-36F2-1528CED865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0212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C47ADE63-12F8-2C62-1048-0388DA14B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B6E51F5D-3314-C19E-C2F4-3CCD106FD4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61E3B948-1CA6-FEB0-874C-B99DBB2D27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0660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A8588750-9B10-50C9-C01E-88CC92C2F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7F374D71-0B1F-E553-36C7-DAEB64DD9C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12609DC5-4F89-9E2E-471A-B680033AA3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13787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30787977-EC83-8A33-B067-00ECCFFDC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3F738286-9045-3541-D559-B2E84021E5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C313F7E1-65D4-306F-2259-E03EEA3379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94655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42F625CC-2245-BFE9-F8CF-E13653501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0283C020-B8A6-AEE0-A78C-5B5FE0F461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527485E-45DA-8C09-7A8A-6630CA0733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28046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67774115-795B-7133-7105-D5FA68672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8596E5EA-B167-BC8E-7AE9-3C09DF3C3D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CFD4031B-2282-E228-F7CC-CFC1A6F3C8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24948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B412962C-2CE8-B633-0A16-15604056E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692CEFB0-3874-DB5A-87EE-3CA22ED05C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82FAA290-9352-6688-79BD-D76E3D5A30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92057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9E68EE6B-D28C-72E7-F487-6A118F18F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A7E6851E-2D03-C770-1248-B7F3D6FAF0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D5183DA6-510E-1FB9-61B0-81C3B24441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70257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936BA3DE-034D-CE43-7A70-6E0823886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A2470578-93B2-0F8C-B664-A35B7F8249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70B64591-1312-E2E6-D6D1-544DB4DB84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96062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BD57414D-8073-769A-3283-7FA5F83B4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02829F50-A240-9209-6C3E-D04A1AAABE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D953F0B3-7A2A-AA36-7AF3-44CDAF0956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3172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E3336CEA-8506-7488-9F13-5C1F5153E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2DB03089-9AE3-4480-5E94-AFBF6C113A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9AF0DD7C-B797-FEF7-A72E-DDD4F7D9AE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0672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2E4E2336-A19F-2675-790C-AAD0FAED9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0ED4C34F-4BCC-A0BB-6D22-C650F3BF61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CCC39EAA-5040-2646-D4BC-4DE9F410C9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6046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BFBFAD67-5762-6A4B-4B63-75BB60EC5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E262B307-10B0-D457-CD25-326A615326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B18BF5F8-911F-15B6-AC2A-D95E07D497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3633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7C4B163F-DBA9-DF22-0B5B-8AEE0D614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F68DB83E-62E8-981E-23C9-52B9013CF7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37887F64-B18C-044B-CFBF-FB0F70A261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1339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146D98DE-6579-AEB6-51E7-944755A0D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C4A7C13D-8708-50FA-91D8-1EF79E3EF6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833B2401-6A4C-B690-20B3-BF7B511D81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6009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E8936453-FA5F-D37F-A3A8-5E8858D1B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263AA805-CC86-FDA1-8D63-9F98CE1F6D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DDC2079B-53AA-4976-4A1A-92017C0AA6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6514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5274058C-CE48-F854-C132-EB2F7283D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7F2EB547-9658-2440-7D23-AB8AA00624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3A8B0D0E-43D5-01E4-7318-3DE980EB12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3672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707066"/>
            <a:ext cx="9144000" cy="43643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477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08000" y="878433"/>
            <a:ext cx="171799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FF731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296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25" b="0" i="0">
                <a:solidFill>
                  <a:srgbClr val="6036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685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3112" y="769821"/>
            <a:ext cx="8177776" cy="492443"/>
          </a:xfrm>
        </p:spPr>
        <p:txBody>
          <a:bodyPr lIns="0" tIns="0" rIns="0" bIns="0"/>
          <a:lstStyle>
            <a:lvl1pPr>
              <a:defRPr sz="3200" b="0" i="0">
                <a:solidFill>
                  <a:srgbClr val="FF731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8000" y="1862716"/>
            <a:ext cx="4840605" cy="296235"/>
          </a:xfrm>
        </p:spPr>
        <p:txBody>
          <a:bodyPr lIns="0" tIns="0" rIns="0" bIns="0"/>
          <a:lstStyle>
            <a:lvl1pPr>
              <a:defRPr sz="1925" b="0" i="0">
                <a:solidFill>
                  <a:srgbClr val="6036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0072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3112" y="769821"/>
            <a:ext cx="8177776" cy="492443"/>
          </a:xfrm>
        </p:spPr>
        <p:txBody>
          <a:bodyPr lIns="0" tIns="0" rIns="0" bIns="0"/>
          <a:lstStyle>
            <a:lvl1pPr>
              <a:defRPr sz="3200" b="0" i="0">
                <a:solidFill>
                  <a:srgbClr val="FF731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592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592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5401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17673" y="1889480"/>
            <a:ext cx="4226327" cy="32540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3112" y="769821"/>
            <a:ext cx="8177776" cy="492443"/>
          </a:xfrm>
        </p:spPr>
        <p:txBody>
          <a:bodyPr lIns="0" tIns="0" rIns="0" bIns="0"/>
          <a:lstStyle>
            <a:lvl1pPr>
              <a:defRPr sz="3200" b="0" i="0">
                <a:solidFill>
                  <a:srgbClr val="FF731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4205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7721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3112" y="769821"/>
            <a:ext cx="8177776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rgbClr val="FF731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8000" y="1862716"/>
            <a:ext cx="4840605" cy="592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0" i="0">
                <a:solidFill>
                  <a:srgbClr val="6036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4783455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916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28600">
        <a:defRPr>
          <a:latin typeface="+mn-lt"/>
          <a:ea typeface="+mn-ea"/>
          <a:cs typeface="+mn-cs"/>
        </a:defRPr>
      </a:lvl2pPr>
      <a:lvl3pPr marL="457200">
        <a:defRPr>
          <a:latin typeface="+mn-lt"/>
          <a:ea typeface="+mn-ea"/>
          <a:cs typeface="+mn-cs"/>
        </a:defRPr>
      </a:lvl3pPr>
      <a:lvl4pPr marL="685800">
        <a:defRPr>
          <a:latin typeface="+mn-lt"/>
          <a:ea typeface="+mn-ea"/>
          <a:cs typeface="+mn-cs"/>
        </a:defRPr>
      </a:lvl4pPr>
      <a:lvl5pPr marL="914400">
        <a:defRPr>
          <a:latin typeface="+mn-lt"/>
          <a:ea typeface="+mn-ea"/>
          <a:cs typeface="+mn-cs"/>
        </a:defRPr>
      </a:lvl5pPr>
      <a:lvl6pPr marL="1143000">
        <a:defRPr>
          <a:latin typeface="+mn-lt"/>
          <a:ea typeface="+mn-ea"/>
          <a:cs typeface="+mn-cs"/>
        </a:defRPr>
      </a:lvl6pPr>
      <a:lvl7pPr marL="1371600">
        <a:defRPr>
          <a:latin typeface="+mn-lt"/>
          <a:ea typeface="+mn-ea"/>
          <a:cs typeface="+mn-cs"/>
        </a:defRPr>
      </a:lvl7pPr>
      <a:lvl8pPr marL="1600200">
        <a:defRPr>
          <a:latin typeface="+mn-lt"/>
          <a:ea typeface="+mn-ea"/>
          <a:cs typeface="+mn-cs"/>
        </a:defRPr>
      </a:lvl8pPr>
      <a:lvl9pPr marL="18288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28600">
        <a:defRPr>
          <a:latin typeface="+mn-lt"/>
          <a:ea typeface="+mn-ea"/>
          <a:cs typeface="+mn-cs"/>
        </a:defRPr>
      </a:lvl2pPr>
      <a:lvl3pPr marL="457200">
        <a:defRPr>
          <a:latin typeface="+mn-lt"/>
          <a:ea typeface="+mn-ea"/>
          <a:cs typeface="+mn-cs"/>
        </a:defRPr>
      </a:lvl3pPr>
      <a:lvl4pPr marL="685800">
        <a:defRPr>
          <a:latin typeface="+mn-lt"/>
          <a:ea typeface="+mn-ea"/>
          <a:cs typeface="+mn-cs"/>
        </a:defRPr>
      </a:lvl4pPr>
      <a:lvl5pPr marL="914400">
        <a:defRPr>
          <a:latin typeface="+mn-lt"/>
          <a:ea typeface="+mn-ea"/>
          <a:cs typeface="+mn-cs"/>
        </a:defRPr>
      </a:lvl5pPr>
      <a:lvl6pPr marL="1143000">
        <a:defRPr>
          <a:latin typeface="+mn-lt"/>
          <a:ea typeface="+mn-ea"/>
          <a:cs typeface="+mn-cs"/>
        </a:defRPr>
      </a:lvl6pPr>
      <a:lvl7pPr marL="1371600">
        <a:defRPr>
          <a:latin typeface="+mn-lt"/>
          <a:ea typeface="+mn-ea"/>
          <a:cs typeface="+mn-cs"/>
        </a:defRPr>
      </a:lvl7pPr>
      <a:lvl8pPr marL="1600200">
        <a:defRPr>
          <a:latin typeface="+mn-lt"/>
          <a:ea typeface="+mn-ea"/>
          <a:cs typeface="+mn-cs"/>
        </a:defRPr>
      </a:lvl8pPr>
      <a:lvl9pPr marL="18288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604386" y="1366828"/>
            <a:ext cx="5971511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Além do Holerite!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 Assuma as Rédeas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do Seu Bem Estar!</a:t>
            </a:r>
            <a:endParaRPr sz="4000" b="1" dirty="0">
              <a:solidFill>
                <a:srgbClr val="FF6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082249" y="3550257"/>
            <a:ext cx="4196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Adriana Turbay</a:t>
            </a:r>
            <a:endParaRPr sz="28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C2DD79ED-470E-9885-4593-824334A3D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id="{F9217ADA-E16D-AE32-E005-62A413B5521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0F0C3647-F8DA-E13B-66B5-594FBE464E5B}"/>
              </a:ext>
            </a:extLst>
          </p:cNvPr>
          <p:cNvSpPr txBox="1"/>
          <p:nvPr/>
        </p:nvSpPr>
        <p:spPr>
          <a:xfrm>
            <a:off x="998640" y="1556102"/>
            <a:ext cx="4974141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“A vida é dura e barulhenta e, de repente, é brilhante e surpreendente.”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>
              <a:solidFill>
                <a:srgbClr val="FF6C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>
              <a:solidFill>
                <a:srgbClr val="FF6C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Mel Robbins</a:t>
            </a:r>
            <a:endParaRPr sz="2000" b="1" dirty="0">
              <a:solidFill>
                <a:srgbClr val="FF6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144795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38D40ABF-1C0B-B6B2-9FE7-FB2F1394E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id="{626C372F-E283-34D0-609A-ADC94DD9FA9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8FAB5BC9-648B-9F29-CE97-98788C8E680E}"/>
              </a:ext>
            </a:extLst>
          </p:cNvPr>
          <p:cNvSpPr txBox="1"/>
          <p:nvPr/>
        </p:nvSpPr>
        <p:spPr>
          <a:xfrm>
            <a:off x="1043507" y="1674358"/>
            <a:ext cx="4974141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2. Desculpa resolve?</a:t>
            </a:r>
          </a:p>
        </p:txBody>
      </p:sp>
    </p:spTree>
    <p:extLst>
      <p:ext uri="{BB962C8B-B14F-4D97-AF65-F5344CB8AC3E}">
        <p14:creationId xmlns:p14="http://schemas.microsoft.com/office/powerpoint/2010/main" val="3924563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9A0B9BFD-DEB5-9A39-A662-78CB6D658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F7AAA24A-58A9-2D5C-92BF-316C60DE2A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880454EF-59DD-EDFE-CE61-56181CEE98D7}"/>
              </a:ext>
            </a:extLst>
          </p:cNvPr>
          <p:cNvSpPr txBox="1"/>
          <p:nvPr/>
        </p:nvSpPr>
        <p:spPr>
          <a:xfrm>
            <a:off x="540583" y="-99620"/>
            <a:ext cx="6634657" cy="46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 rtl="0">
              <a:spcBef>
                <a:spcPts val="1100"/>
              </a:spcBef>
              <a:spcAft>
                <a:spcPts val="0"/>
              </a:spcAft>
            </a:pPr>
            <a:r>
              <a:rPr lang="pt-BR" sz="2000" b="1" dirty="0">
                <a:solidFill>
                  <a:schemeClr val="dk1"/>
                </a:solidFill>
                <a:highlight>
                  <a:srgbClr val="FFFFFF"/>
                </a:highlight>
              </a:rPr>
              <a:t>Vamos analisar cada uma:</a:t>
            </a:r>
          </a:p>
          <a:p>
            <a:pPr lvl="0" algn="ctr" rtl="0">
              <a:spcBef>
                <a:spcPts val="1100"/>
              </a:spcBef>
              <a:spcAft>
                <a:spcPts val="0"/>
              </a:spcAft>
            </a:pPr>
            <a:endParaRPr lang="pt-BR" sz="2000" b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457200" algn="ctr" rtl="0">
              <a:spcBef>
                <a:spcPts val="1100"/>
              </a:spcBef>
              <a:spcAft>
                <a:spcPts val="0"/>
              </a:spcAft>
              <a:buAutoNum type="alphaLcParenR"/>
            </a:pPr>
            <a:r>
              <a:rPr lang="pt-BR" sz="2000" b="1" dirty="0">
                <a:solidFill>
                  <a:schemeClr val="dk1"/>
                </a:solidFill>
                <a:highlight>
                  <a:srgbClr val="FFFFFF"/>
                </a:highlight>
              </a:rPr>
              <a:t>“Ainda sou muito jovem” :</a:t>
            </a:r>
          </a:p>
          <a:p>
            <a:pPr lvl="0" algn="ctr" rtl="0">
              <a:spcBef>
                <a:spcPts val="1100"/>
              </a:spcBef>
              <a:spcAft>
                <a:spcPts val="0"/>
              </a:spcAft>
            </a:pPr>
            <a:r>
              <a:rPr lang="pt-BR" sz="2000" dirty="0">
                <a:solidFill>
                  <a:schemeClr val="dk1"/>
                </a:solidFill>
                <a:highlight>
                  <a:srgbClr val="FFFFFF"/>
                </a:highlight>
              </a:rPr>
              <a:t>Só configura uma desculpa aceitável em situações que exigem experiência ou maturidade, como assumir grandes responsabilidades.</a:t>
            </a:r>
          </a:p>
          <a:p>
            <a:pPr lvl="0" algn="ctr" rtl="0">
              <a:spcBef>
                <a:spcPts val="1100"/>
              </a:spcBef>
              <a:spcAft>
                <a:spcPts val="0"/>
              </a:spcAft>
            </a:pPr>
            <a:endParaRPr lang="pt-BR" sz="2000" b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algn="ctr" rtl="0">
              <a:spcBef>
                <a:spcPts val="1100"/>
              </a:spcBef>
              <a:spcAft>
                <a:spcPts val="0"/>
              </a:spcAft>
            </a:pPr>
            <a:r>
              <a:rPr lang="pt-BR" sz="2000" b="1" dirty="0">
                <a:solidFill>
                  <a:schemeClr val="dk1"/>
                </a:solidFill>
                <a:highlight>
                  <a:srgbClr val="FFFFFF"/>
                </a:highlight>
              </a:rPr>
              <a:t>b) “Falta de saúde é uma grande dificuldade” :</a:t>
            </a:r>
          </a:p>
          <a:p>
            <a:pPr lvl="0" algn="ctr" rtl="0">
              <a:spcBef>
                <a:spcPts val="1100"/>
              </a:spcBef>
              <a:spcAft>
                <a:spcPts val="0"/>
              </a:spcAft>
            </a:pPr>
            <a:r>
              <a:rPr lang="pt-BR" sz="2000" b="1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pt-BR" sz="2000" dirty="0">
                <a:solidFill>
                  <a:schemeClr val="dk1"/>
                </a:solidFill>
                <a:highlight>
                  <a:srgbClr val="FFFFFF"/>
                </a:highlight>
              </a:rPr>
              <a:t>É uma justificativa legítima, pois problemas de saúde realmente podem impedir a realização de certas tarefas.</a:t>
            </a:r>
          </a:p>
          <a:p>
            <a:pPr lvl="0" algn="ctr" rtl="0">
              <a:spcBef>
                <a:spcPts val="1100"/>
              </a:spcBef>
              <a:spcAft>
                <a:spcPts val="0"/>
              </a:spcAft>
            </a:pPr>
            <a:endParaRPr lang="pt-BR" sz="2000" b="1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54923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286D7414-4C30-DC24-9C45-76932B4DC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67FB4BD6-8D67-A34E-E4A2-E61F01B239B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26F426ED-757C-E568-7D24-770F616E7429}"/>
              </a:ext>
            </a:extLst>
          </p:cNvPr>
          <p:cNvSpPr txBox="1"/>
          <p:nvPr/>
        </p:nvSpPr>
        <p:spPr>
          <a:xfrm>
            <a:off x="540583" y="142975"/>
            <a:ext cx="6084151" cy="3801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 rtl="0">
              <a:spcBef>
                <a:spcPts val="1100"/>
              </a:spcBef>
              <a:spcAft>
                <a:spcPts val="0"/>
              </a:spcAft>
            </a:pPr>
            <a:r>
              <a:rPr lang="pt-BR" sz="2000" b="1" dirty="0">
                <a:solidFill>
                  <a:schemeClr val="dk1"/>
                </a:solidFill>
                <a:highlight>
                  <a:srgbClr val="FFFFFF"/>
                </a:highlight>
              </a:rPr>
              <a:t>Vamos analisar cada uma:</a:t>
            </a:r>
          </a:p>
          <a:p>
            <a:pPr lvl="0" algn="ctr" rtl="0">
              <a:spcBef>
                <a:spcPts val="1100"/>
              </a:spcBef>
              <a:spcAft>
                <a:spcPts val="0"/>
              </a:spcAft>
            </a:pPr>
            <a:endParaRPr lang="pt-BR" sz="2000" b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algn="ctr" rtl="0">
              <a:spcBef>
                <a:spcPts val="1100"/>
              </a:spcBef>
              <a:spcAft>
                <a:spcPts val="0"/>
              </a:spcAft>
            </a:pPr>
            <a:r>
              <a:rPr lang="pt-BR" sz="2000" b="1" dirty="0">
                <a:solidFill>
                  <a:schemeClr val="dk1"/>
                </a:solidFill>
                <a:highlight>
                  <a:srgbClr val="FFFFFF"/>
                </a:highlight>
              </a:rPr>
              <a:t>c) “Idade está muito avançada” – </a:t>
            </a:r>
          </a:p>
          <a:p>
            <a:pPr lvl="0" algn="ctr" rtl="0">
              <a:spcBef>
                <a:spcPts val="1100"/>
              </a:spcBef>
              <a:spcAft>
                <a:spcPts val="0"/>
              </a:spcAft>
            </a:pPr>
            <a:r>
              <a:rPr lang="pt-BR" sz="2000" dirty="0">
                <a:solidFill>
                  <a:schemeClr val="dk1"/>
                </a:solidFill>
                <a:highlight>
                  <a:srgbClr val="FFFFFF"/>
                </a:highlight>
              </a:rPr>
              <a:t>Também pode ser uma desculpa válida, dependendo do contexto, especialmente quando limitações físicas ou cognitivas estão envolvidas.</a:t>
            </a:r>
          </a:p>
          <a:p>
            <a:pPr lvl="0" algn="ctr" rtl="0">
              <a:spcBef>
                <a:spcPts val="1100"/>
              </a:spcBef>
              <a:spcAft>
                <a:spcPts val="0"/>
              </a:spcAft>
            </a:pPr>
            <a:endParaRPr lang="pt-BR" sz="2000" b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algn="ctr" rtl="0">
              <a:spcBef>
                <a:spcPts val="1100"/>
              </a:spcBef>
              <a:spcAft>
                <a:spcPts val="0"/>
              </a:spcAft>
            </a:pPr>
            <a:r>
              <a:rPr lang="pt-BR" sz="2000" b="1" dirty="0">
                <a:solidFill>
                  <a:schemeClr val="dk1"/>
                </a:solidFill>
                <a:highlight>
                  <a:srgbClr val="FFFFFF"/>
                </a:highlight>
              </a:rPr>
              <a:t>Em resumo: aqui o mais significativo é, o contexto o qual vamos considerar.</a:t>
            </a:r>
            <a:endParaRPr sz="20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2162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2C99543F-75AD-4F45-DE74-338235361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id="{00229356-9AF8-8008-5F5E-6A3AC9126F6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ACE821DD-CF18-E1FB-D408-38D5E4100423}"/>
              </a:ext>
            </a:extLst>
          </p:cNvPr>
          <p:cNvSpPr txBox="1"/>
          <p:nvPr/>
        </p:nvSpPr>
        <p:spPr>
          <a:xfrm>
            <a:off x="847564" y="1916955"/>
            <a:ext cx="4974141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3. Melhora sem investimento?</a:t>
            </a:r>
            <a:endParaRPr sz="2000" b="1" dirty="0">
              <a:solidFill>
                <a:srgbClr val="FF6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051325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E10E5E69-A7BF-7A34-37C7-5977F0A72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id="{CD14E205-6373-6912-895C-0DDB6522112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A2FF952F-F621-9B3E-E27C-AF2A511D0339}"/>
              </a:ext>
            </a:extLst>
          </p:cNvPr>
          <p:cNvSpPr txBox="1"/>
          <p:nvPr/>
        </p:nvSpPr>
        <p:spPr>
          <a:xfrm>
            <a:off x="1110211" y="1809951"/>
            <a:ext cx="4974141" cy="172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“Pare de pensar que você precisa de um milagre.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Perceba que você é um milagre.”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>
              <a:solidFill>
                <a:srgbClr val="FF6C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Mel Robbins</a:t>
            </a:r>
            <a:endParaRPr sz="2000" b="1" dirty="0">
              <a:solidFill>
                <a:srgbClr val="FF6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958952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0E717E97-43C1-00EF-0EA0-BE2803A02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74711052-30DF-6D88-632E-753431235C0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0AE58366-AC23-04B9-2701-BA05EFAE226B}"/>
              </a:ext>
            </a:extLst>
          </p:cNvPr>
          <p:cNvSpPr txBox="1"/>
          <p:nvPr/>
        </p:nvSpPr>
        <p:spPr>
          <a:xfrm>
            <a:off x="335309" y="531845"/>
            <a:ext cx="6140136" cy="1838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 rtl="0">
              <a:spcBef>
                <a:spcPts val="1100"/>
              </a:spcBef>
              <a:spcAft>
                <a:spcPts val="0"/>
              </a:spcAft>
            </a:pPr>
            <a:r>
              <a:rPr lang="pt-BR" sz="1600" b="1" dirty="0">
                <a:solidFill>
                  <a:schemeClr val="dk1"/>
                </a:solidFill>
                <a:highlight>
                  <a:srgbClr val="FFFFFF"/>
                </a:highlight>
              </a:rPr>
              <a:t>a) Aperfeiçoamento profissional enriquece o profissional</a:t>
            </a:r>
          </a:p>
          <a:p>
            <a:pPr lvl="0" algn="ctr" rtl="0">
              <a:spcBef>
                <a:spcPts val="1100"/>
              </a:spcBef>
              <a:spcAft>
                <a:spcPts val="0"/>
              </a:spcAft>
            </a:pPr>
            <a:endParaRPr lang="pt-BR" sz="16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algn="ctr" rtl="0">
              <a:spcBef>
                <a:spcPts val="1100"/>
              </a:spcBef>
              <a:spcAft>
                <a:spcPts val="0"/>
              </a:spcAft>
            </a:pP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</a:rPr>
              <a:t> O aperfeiçoamento profissional enriquece o profissional, ampliando suas habilidades, fortalecendo sua confiança e abrindo novas oportunidades de crescimento.</a:t>
            </a:r>
            <a:endParaRPr sz="16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37823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1F92410D-B14A-FE89-1535-7EA7EB9C1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6CFAF8A5-5806-3354-B4A4-F8B42A41F0B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63CB51F0-AB7C-9F71-A3C2-8D4130B108F6}"/>
              </a:ext>
            </a:extLst>
          </p:cNvPr>
          <p:cNvSpPr txBox="1"/>
          <p:nvPr/>
        </p:nvSpPr>
        <p:spPr>
          <a:xfrm>
            <a:off x="195350" y="139959"/>
            <a:ext cx="6140136" cy="271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 rtl="0">
              <a:spcBef>
                <a:spcPts val="1100"/>
              </a:spcBef>
              <a:spcAft>
                <a:spcPts val="0"/>
              </a:spcAft>
            </a:pPr>
            <a:r>
              <a:rPr lang="pt-BR" sz="1600" b="1" dirty="0">
                <a:solidFill>
                  <a:schemeClr val="dk1"/>
                </a:solidFill>
                <a:highlight>
                  <a:srgbClr val="FFFFFF"/>
                </a:highlight>
              </a:rPr>
              <a:t>b) Nunca é tarde para investir no desenvolvimento profissional e pessoal</a:t>
            </a:r>
          </a:p>
          <a:p>
            <a:pPr lvl="0" algn="ctr" rtl="0">
              <a:spcBef>
                <a:spcPts val="1100"/>
              </a:spcBef>
              <a:spcAft>
                <a:spcPts val="0"/>
              </a:spcAft>
            </a:pPr>
            <a:endParaRPr lang="pt-BR" sz="1600" b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algn="ctr" rtl="0">
              <a:spcBef>
                <a:spcPts val="1100"/>
              </a:spcBef>
              <a:spcAft>
                <a:spcPts val="0"/>
              </a:spcAft>
            </a:pP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</a:rPr>
              <a:t>Nunca é tarde para investir no desenvolvimento profissional e pessoal, pois cada novo aprendizado contribui para o crescimento, a adaptação às mudanças e a conquista de novos objetivos.</a:t>
            </a:r>
          </a:p>
          <a:p>
            <a:pPr lvl="0" algn="ctr" rtl="0">
              <a:spcBef>
                <a:spcPts val="1100"/>
              </a:spcBef>
              <a:spcAft>
                <a:spcPts val="0"/>
              </a:spcAft>
            </a:pPr>
            <a:endParaRPr sz="16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81153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536FF951-D693-0DD4-657C-384905914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FC07C5D8-29E7-3DE5-7580-4B3A152A5EF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B62223AC-46C6-866B-4EC5-9E07051FA10A}"/>
              </a:ext>
            </a:extLst>
          </p:cNvPr>
          <p:cNvSpPr txBox="1"/>
          <p:nvPr/>
        </p:nvSpPr>
        <p:spPr>
          <a:xfrm>
            <a:off x="176689" y="429208"/>
            <a:ext cx="5132429" cy="2472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 rtl="0">
              <a:spcBef>
                <a:spcPts val="1100"/>
              </a:spcBef>
              <a:spcAft>
                <a:spcPts val="0"/>
              </a:spcAft>
            </a:pPr>
            <a:r>
              <a:rPr lang="pt-BR" sz="1600" b="1" dirty="0">
                <a:solidFill>
                  <a:schemeClr val="dk1"/>
                </a:solidFill>
                <a:highlight>
                  <a:srgbClr val="FFFFFF"/>
                </a:highlight>
              </a:rPr>
              <a:t>c) Tenha uma visão ampla dos objetivos</a:t>
            </a:r>
          </a:p>
          <a:p>
            <a:pPr lvl="0" algn="ctr" rtl="0">
              <a:spcBef>
                <a:spcPts val="1100"/>
              </a:spcBef>
              <a:spcAft>
                <a:spcPts val="0"/>
              </a:spcAft>
            </a:pPr>
            <a:endParaRPr lang="pt-BR" sz="1600" b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algn="ctr" rtl="0">
              <a:spcBef>
                <a:spcPts val="1100"/>
              </a:spcBef>
              <a:spcAft>
                <a:spcPts val="0"/>
              </a:spcAft>
            </a:pPr>
            <a:r>
              <a:rPr lang="pt-BR" sz="1600" b="1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</a:rPr>
              <a:t>Tenha uma visão ampla dos objetivos, compreendendo o todo antes de agir, para alinhar esforços, tomar decisões mais assertivas e alcançar resultados duradouros.</a:t>
            </a:r>
          </a:p>
          <a:p>
            <a:pPr lvl="0" algn="ctr" rtl="0">
              <a:spcBef>
                <a:spcPts val="1100"/>
              </a:spcBef>
              <a:spcAft>
                <a:spcPts val="0"/>
              </a:spcAft>
            </a:pPr>
            <a:endParaRPr sz="16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503BB17-C1AB-A0FC-FC3F-9D5132D43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1" y="1457325"/>
            <a:ext cx="30480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82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203503CD-7393-821D-8B72-048018280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id="{764F832E-50B9-80A9-D273-69B5EDDF347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00FD506-2CE7-BB9C-E7C5-E4D69B6CB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132" y="125001"/>
            <a:ext cx="7928042" cy="464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92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329" y="856001"/>
            <a:ext cx="3050223" cy="3781425"/>
          </a:xfrm>
          <a:custGeom>
            <a:avLst/>
            <a:gdLst/>
            <a:ahLst/>
            <a:cxnLst/>
            <a:rect l="l" t="t" r="r" b="b"/>
            <a:pathLst>
              <a:path w="6100445" h="7562850">
                <a:moveTo>
                  <a:pt x="6099869" y="271174"/>
                </a:moveTo>
                <a:lnTo>
                  <a:pt x="6099869" y="7291259"/>
                </a:lnTo>
                <a:lnTo>
                  <a:pt x="6095001" y="7340468"/>
                </a:lnTo>
                <a:lnTo>
                  <a:pt x="6079331" y="7392034"/>
                </a:lnTo>
                <a:lnTo>
                  <a:pt x="6053948" y="7439577"/>
                </a:lnTo>
                <a:lnTo>
                  <a:pt x="6019453" y="7481648"/>
                </a:lnTo>
                <a:lnTo>
                  <a:pt x="5977382" y="7516143"/>
                </a:lnTo>
                <a:lnTo>
                  <a:pt x="5929839" y="7541526"/>
                </a:lnTo>
                <a:lnTo>
                  <a:pt x="5878273" y="7557196"/>
                </a:lnTo>
                <a:lnTo>
                  <a:pt x="5824132" y="7562552"/>
                </a:lnTo>
                <a:lnTo>
                  <a:pt x="276225" y="7562552"/>
                </a:lnTo>
                <a:lnTo>
                  <a:pt x="222084" y="7557196"/>
                </a:lnTo>
                <a:lnTo>
                  <a:pt x="170518" y="7541526"/>
                </a:lnTo>
                <a:lnTo>
                  <a:pt x="122975" y="7516143"/>
                </a:lnTo>
                <a:lnTo>
                  <a:pt x="80904" y="7481648"/>
                </a:lnTo>
                <a:lnTo>
                  <a:pt x="46409" y="7439577"/>
                </a:lnTo>
                <a:lnTo>
                  <a:pt x="21026" y="7392034"/>
                </a:lnTo>
                <a:lnTo>
                  <a:pt x="5356" y="7340468"/>
                </a:lnTo>
                <a:lnTo>
                  <a:pt x="0" y="7286327"/>
                </a:lnTo>
                <a:lnTo>
                  <a:pt x="0" y="276106"/>
                </a:lnTo>
                <a:lnTo>
                  <a:pt x="5356" y="221965"/>
                </a:lnTo>
                <a:lnTo>
                  <a:pt x="21026" y="170399"/>
                </a:lnTo>
                <a:lnTo>
                  <a:pt x="46409" y="122856"/>
                </a:lnTo>
                <a:lnTo>
                  <a:pt x="80904" y="80785"/>
                </a:lnTo>
                <a:lnTo>
                  <a:pt x="122975" y="46290"/>
                </a:lnTo>
                <a:lnTo>
                  <a:pt x="170518" y="20907"/>
                </a:lnTo>
                <a:lnTo>
                  <a:pt x="222084" y="5237"/>
                </a:lnTo>
                <a:lnTo>
                  <a:pt x="276225" y="0"/>
                </a:lnTo>
                <a:lnTo>
                  <a:pt x="5824132" y="0"/>
                </a:lnTo>
                <a:lnTo>
                  <a:pt x="5878273" y="5237"/>
                </a:lnTo>
                <a:lnTo>
                  <a:pt x="5929839" y="20907"/>
                </a:lnTo>
                <a:lnTo>
                  <a:pt x="5977382" y="46290"/>
                </a:lnTo>
                <a:lnTo>
                  <a:pt x="6019453" y="80785"/>
                </a:lnTo>
                <a:lnTo>
                  <a:pt x="6053948" y="122856"/>
                </a:lnTo>
                <a:lnTo>
                  <a:pt x="6079331" y="170399"/>
                </a:lnTo>
                <a:lnTo>
                  <a:pt x="6095001" y="221965"/>
                </a:lnTo>
                <a:lnTo>
                  <a:pt x="6099869" y="271174"/>
                </a:lnTo>
                <a:close/>
              </a:path>
            </a:pathLst>
          </a:custGeom>
          <a:solidFill>
            <a:srgbClr val="C2BAB1"/>
          </a:solidFill>
        </p:spPr>
        <p:txBody>
          <a:bodyPr wrap="square" lIns="0" tIns="0" rIns="0" bIns="0" rtlCol="0"/>
          <a:lstStyle/>
          <a:p>
            <a:pPr defTabSz="457200">
              <a:buClrTx/>
            </a:pPr>
            <a:endParaRPr sz="900">
              <a:solidFill>
                <a:sysClr val="windowText" lastClr="000000"/>
              </a:solidFill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9144000" cy="7477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707069"/>
            <a:ext cx="9144000" cy="43643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350" y="1027663"/>
            <a:ext cx="2624137" cy="34194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06246" y="4005784"/>
            <a:ext cx="2726139" cy="101047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658296" y="1689280"/>
            <a:ext cx="5063173" cy="215719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 marR="2540" algn="ctr" defTabSz="457200">
              <a:lnSpc>
                <a:spcPct val="114799"/>
              </a:lnSpc>
              <a:spcBef>
                <a:spcPts val="50"/>
              </a:spcBef>
              <a:buClrTx/>
            </a:pPr>
            <a:r>
              <a:rPr lang="pt-BR" sz="1325" spc="23" dirty="0">
                <a:solidFill>
                  <a:srgbClr val="603600"/>
                </a:solidFill>
                <a:latin typeface="Tahoma"/>
                <a:cs typeface="Tahoma"/>
              </a:rPr>
              <a:t>Supervisão em Gestão Municipal.</a:t>
            </a:r>
          </a:p>
          <a:p>
            <a:pPr marL="6350" marR="2540" algn="ctr" defTabSz="457200">
              <a:lnSpc>
                <a:spcPct val="114799"/>
              </a:lnSpc>
              <a:spcBef>
                <a:spcPts val="50"/>
              </a:spcBef>
              <a:buClrTx/>
            </a:pPr>
            <a:r>
              <a:rPr lang="pt-BR" sz="1325" spc="23" dirty="0">
                <a:solidFill>
                  <a:srgbClr val="603600"/>
                </a:solidFill>
                <a:latin typeface="Tahoma"/>
                <a:cs typeface="Tahoma"/>
              </a:rPr>
              <a:t>Espec. no tema “Políticas de Atendimento à Criança e ao Adolescente em Situação de Risco: Ênfase em Educação e Cidadania”; </a:t>
            </a:r>
          </a:p>
          <a:p>
            <a:pPr marL="6350" marR="2540" algn="ctr" defTabSz="457200">
              <a:lnSpc>
                <a:spcPct val="114799"/>
              </a:lnSpc>
              <a:spcBef>
                <a:spcPts val="50"/>
              </a:spcBef>
              <a:buClrTx/>
            </a:pPr>
            <a:r>
              <a:rPr lang="pt-BR" sz="1325" spc="23" dirty="0">
                <a:solidFill>
                  <a:srgbClr val="603600"/>
                </a:solidFill>
                <a:latin typeface="Tahoma"/>
                <a:cs typeface="Tahoma"/>
              </a:rPr>
              <a:t>Espec. no tema: “Enfrentamento à Violência Contra Crianças; Especialista em Magistério Superior. </a:t>
            </a:r>
          </a:p>
          <a:p>
            <a:pPr marL="6350" marR="2540" algn="ctr" defTabSz="457200">
              <a:lnSpc>
                <a:spcPct val="114799"/>
              </a:lnSpc>
              <a:spcBef>
                <a:spcPts val="50"/>
              </a:spcBef>
              <a:buClrTx/>
            </a:pPr>
            <a:r>
              <a:rPr lang="pt-BR" sz="1325" spc="23" dirty="0">
                <a:solidFill>
                  <a:srgbClr val="603600"/>
                </a:solidFill>
                <a:latin typeface="Tahoma"/>
                <a:cs typeface="Tahoma"/>
              </a:rPr>
              <a:t>Espec. em: Psicologia Jurídica.</a:t>
            </a:r>
          </a:p>
          <a:p>
            <a:pPr marL="6350" marR="2540" algn="ctr" defTabSz="457200">
              <a:lnSpc>
                <a:spcPct val="114799"/>
              </a:lnSpc>
              <a:spcBef>
                <a:spcPts val="50"/>
              </a:spcBef>
              <a:buClrTx/>
            </a:pPr>
            <a:r>
              <a:rPr lang="pt-BR" sz="1325" spc="23" dirty="0">
                <a:solidFill>
                  <a:srgbClr val="603600"/>
                </a:solidFill>
                <a:latin typeface="Tahoma"/>
                <a:cs typeface="Tahoma"/>
              </a:rPr>
              <a:t> Espec. em Filosofia. </a:t>
            </a:r>
          </a:p>
          <a:p>
            <a:pPr marL="6350" marR="2540" algn="ctr" defTabSz="457200">
              <a:lnSpc>
                <a:spcPct val="114799"/>
              </a:lnSpc>
              <a:spcBef>
                <a:spcPts val="50"/>
              </a:spcBef>
              <a:buClrTx/>
            </a:pPr>
            <a:r>
              <a:rPr lang="pt-BR" sz="1325" spc="23" dirty="0">
                <a:solidFill>
                  <a:srgbClr val="603600"/>
                </a:solidFill>
                <a:latin typeface="Tahoma"/>
                <a:cs typeface="Tahoma"/>
              </a:rPr>
              <a:t>Especialista em Autismo. Especialista em Neurociência.</a:t>
            </a:r>
            <a:endParaRPr sz="1325" dirty="0">
              <a:solidFill>
                <a:sysClr val="windowText" lastClr="000000"/>
              </a:solidFill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658296" y="793293"/>
            <a:ext cx="4685604" cy="736677"/>
          </a:xfrm>
          <a:prstGeom prst="rect">
            <a:avLst/>
          </a:prstGeom>
        </p:spPr>
        <p:txBody>
          <a:bodyPr vert="horz" wrap="square" lIns="0" tIns="6033" rIns="0" bIns="0" rtlCol="0">
            <a:spAutoFit/>
          </a:bodyPr>
          <a:lstStyle/>
          <a:p>
            <a:pPr marL="6350" marR="2540" algn="ctr">
              <a:lnSpc>
                <a:spcPct val="116100"/>
              </a:lnSpc>
              <a:spcBef>
                <a:spcPts val="48"/>
              </a:spcBef>
            </a:pPr>
            <a:r>
              <a:rPr lang="pt-BR" sz="2100" spc="-260" dirty="0">
                <a:latin typeface="Aptos Narrow" panose="020B0004020202020204" pitchFamily="34" charset="0"/>
              </a:rPr>
              <a:t>Adriana  Turbay  é  Assistente Social,  Psicóloga,   Psicanalista,  Psicóloga  Jurídica , Professora   e   Consultora</a:t>
            </a:r>
            <a:endParaRPr sz="2100" dirty="0">
              <a:latin typeface="Aptos Narrow" panose="020B00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C97F70CE-A577-59B9-A378-A4A7691B1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id="{0AC062A8-AE02-82BA-C893-E1E8625CDE1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DA6BDD6-EFA1-A588-F8B5-6CFA6A6B6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817" y="665128"/>
            <a:ext cx="6240294" cy="381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56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BAFC1DE8-FB4E-1E0F-EA7B-B10B1718A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id="{F527FC81-17FC-370F-2DA1-C35F6CAC3F1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8F36DA8A-85CC-4DB3-D918-DD393DA19963}"/>
              </a:ext>
            </a:extLst>
          </p:cNvPr>
          <p:cNvSpPr txBox="1"/>
          <p:nvPr/>
        </p:nvSpPr>
        <p:spPr>
          <a:xfrm>
            <a:off x="969457" y="1888565"/>
            <a:ext cx="4974141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4. Desenvolva-se </a:t>
            </a:r>
            <a:endParaRPr sz="2000" b="1" dirty="0">
              <a:solidFill>
                <a:srgbClr val="FF6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007859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1A2189B0-EA5C-84A5-DD70-6AEDDCB21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CDC77A27-0895-04DE-9861-93D3134ECB4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18D26A27-BF67-6852-679D-DD8735E959BB}"/>
              </a:ext>
            </a:extLst>
          </p:cNvPr>
          <p:cNvSpPr txBox="1"/>
          <p:nvPr/>
        </p:nvSpPr>
        <p:spPr>
          <a:xfrm>
            <a:off x="210042" y="865762"/>
            <a:ext cx="6025387" cy="282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ctr" rtl="0">
              <a:spcBef>
                <a:spcPts val="1100"/>
              </a:spcBef>
              <a:spcAft>
                <a:spcPts val="0"/>
              </a:spcAft>
              <a:buAutoNum type="alphaLcParenR"/>
            </a:pPr>
            <a:r>
              <a:rPr lang="pt-BR" sz="1800" b="1" dirty="0">
                <a:solidFill>
                  <a:schemeClr val="dk1"/>
                </a:solidFill>
                <a:highlight>
                  <a:srgbClr val="FFFFFF"/>
                </a:highlight>
              </a:rPr>
              <a:t>Desenvolvimento espiritual: </a:t>
            </a:r>
            <a:r>
              <a:rPr lang="pt-BR" sz="1800" dirty="0">
                <a:solidFill>
                  <a:schemeClr val="dk1"/>
                </a:solidFill>
                <a:highlight>
                  <a:srgbClr val="FFFFFF"/>
                </a:highlight>
              </a:rPr>
              <a:t>fortaleça sua fé, seus valores e sua conexão interior.</a:t>
            </a:r>
          </a:p>
          <a:p>
            <a:pPr marL="342900" lvl="0" indent="-342900" algn="ctr" rtl="0">
              <a:spcBef>
                <a:spcPts val="1100"/>
              </a:spcBef>
              <a:spcAft>
                <a:spcPts val="0"/>
              </a:spcAft>
              <a:buAutoNum type="alphaLcParenR"/>
            </a:pPr>
            <a:endParaRPr lang="pt-BR" sz="1800" b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algn="ctr" rtl="0">
              <a:spcBef>
                <a:spcPts val="1100"/>
              </a:spcBef>
              <a:spcAft>
                <a:spcPts val="0"/>
              </a:spcAft>
            </a:pPr>
            <a:endParaRPr lang="pt-BR" sz="1800" b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algn="ctr" rtl="0">
              <a:spcBef>
                <a:spcPts val="1100"/>
              </a:spcBef>
              <a:spcAft>
                <a:spcPts val="0"/>
              </a:spcAft>
            </a:pPr>
            <a:r>
              <a:rPr lang="pt-BR" sz="1800" b="1" dirty="0">
                <a:solidFill>
                  <a:schemeClr val="dk1"/>
                </a:solidFill>
                <a:highlight>
                  <a:srgbClr val="FFFFFF"/>
                </a:highlight>
              </a:rPr>
              <a:t>b) Desenvolvimento físico: </a:t>
            </a:r>
            <a:r>
              <a:rPr lang="pt-BR" sz="1800" dirty="0">
                <a:solidFill>
                  <a:schemeClr val="dk1"/>
                </a:solidFill>
                <a:highlight>
                  <a:srgbClr val="FFFFFF"/>
                </a:highlight>
              </a:rPr>
              <a:t>cuide do corpo com hábitos saudáveis e exercícios regulares.</a:t>
            </a:r>
          </a:p>
          <a:p>
            <a:pPr lvl="0" algn="ctr" rtl="0">
              <a:spcBef>
                <a:spcPts val="1100"/>
              </a:spcBef>
              <a:spcAft>
                <a:spcPts val="0"/>
              </a:spcAft>
            </a:pPr>
            <a:endParaRPr sz="18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71857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FF573245-E46C-A2A2-CF3E-18CF5A23C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B9F1204F-03DE-7F76-8456-C50AAC67C38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76554212-3BA3-93BF-F247-2FD7931B7C65}"/>
              </a:ext>
            </a:extLst>
          </p:cNvPr>
          <p:cNvSpPr txBox="1"/>
          <p:nvPr/>
        </p:nvSpPr>
        <p:spPr>
          <a:xfrm>
            <a:off x="307319" y="749030"/>
            <a:ext cx="5862598" cy="282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 rtl="0">
              <a:spcBef>
                <a:spcPts val="1100"/>
              </a:spcBef>
              <a:spcAft>
                <a:spcPts val="0"/>
              </a:spcAft>
            </a:pPr>
            <a:r>
              <a:rPr lang="pt-BR" sz="1800" b="1" dirty="0">
                <a:solidFill>
                  <a:schemeClr val="dk1"/>
                </a:solidFill>
                <a:highlight>
                  <a:srgbClr val="FFFFFF"/>
                </a:highlight>
              </a:rPr>
              <a:t>c) Desenvolvimento mental: </a:t>
            </a:r>
            <a:r>
              <a:rPr lang="pt-BR" sz="1800" dirty="0">
                <a:solidFill>
                  <a:schemeClr val="dk1"/>
                </a:solidFill>
                <a:highlight>
                  <a:srgbClr val="FFFFFF"/>
                </a:highlight>
              </a:rPr>
              <a:t>busque conhecimento, leitura e aprendizado constante.</a:t>
            </a:r>
          </a:p>
          <a:p>
            <a:pPr lvl="0" algn="ctr" rtl="0">
              <a:spcBef>
                <a:spcPts val="1100"/>
              </a:spcBef>
              <a:spcAft>
                <a:spcPts val="0"/>
              </a:spcAft>
            </a:pPr>
            <a:endParaRPr lang="pt-BR" sz="18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algn="ctr" rtl="0">
              <a:spcBef>
                <a:spcPts val="1100"/>
              </a:spcBef>
              <a:spcAft>
                <a:spcPts val="0"/>
              </a:spcAft>
            </a:pPr>
            <a:endParaRPr lang="pt-BR" sz="1800" b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algn="ctr" rtl="0">
              <a:spcBef>
                <a:spcPts val="1100"/>
              </a:spcBef>
              <a:spcAft>
                <a:spcPts val="0"/>
              </a:spcAft>
            </a:pPr>
            <a:r>
              <a:rPr lang="pt-BR" sz="1800" b="1" dirty="0">
                <a:solidFill>
                  <a:schemeClr val="dk1"/>
                </a:solidFill>
                <a:highlight>
                  <a:srgbClr val="FFFFFF"/>
                </a:highlight>
              </a:rPr>
              <a:t>d) Desenvolvimento social: </a:t>
            </a:r>
            <a:r>
              <a:rPr lang="pt-BR" sz="1800" dirty="0">
                <a:solidFill>
                  <a:schemeClr val="dk1"/>
                </a:solidFill>
                <a:highlight>
                  <a:srgbClr val="FFFFFF"/>
                </a:highlight>
              </a:rPr>
              <a:t>cultive boas relações e contribua positivamente com a comunidade.</a:t>
            </a:r>
          </a:p>
          <a:p>
            <a:pPr lvl="0" algn="ctr" rtl="0">
              <a:spcBef>
                <a:spcPts val="1100"/>
              </a:spcBef>
              <a:spcAft>
                <a:spcPts val="0"/>
              </a:spcAft>
            </a:pPr>
            <a:r>
              <a:rPr lang="pt-BR" sz="1800" b="1" dirty="0">
                <a:solidFill>
                  <a:schemeClr val="dk1"/>
                </a:solidFill>
                <a:highlight>
                  <a:srgbClr val="FFFFFF"/>
                </a:highlight>
              </a:rPr>
              <a:t>.</a:t>
            </a:r>
            <a:endParaRPr sz="18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30830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E111914E-B66C-239C-0C67-0EB99EA36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E3B1DA55-6640-9E34-A124-ACF93A1CB38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4C6CA6A8-E627-BE85-D319-462F71675AE6}"/>
              </a:ext>
            </a:extLst>
          </p:cNvPr>
          <p:cNvSpPr txBox="1"/>
          <p:nvPr/>
        </p:nvSpPr>
        <p:spPr>
          <a:xfrm>
            <a:off x="287864" y="943583"/>
            <a:ext cx="5862598" cy="241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 rtl="0">
              <a:spcBef>
                <a:spcPts val="1100"/>
              </a:spcBef>
              <a:spcAft>
                <a:spcPts val="0"/>
              </a:spcAft>
            </a:pPr>
            <a:r>
              <a:rPr lang="pt-BR" sz="1800" b="1" dirty="0">
                <a:solidFill>
                  <a:schemeClr val="dk1"/>
                </a:solidFill>
                <a:highlight>
                  <a:srgbClr val="FFFFFF"/>
                </a:highlight>
              </a:rPr>
              <a:t>e) Desenvolvimento financeiro: </a:t>
            </a:r>
            <a:r>
              <a:rPr lang="pt-BR" sz="1800" dirty="0">
                <a:solidFill>
                  <a:schemeClr val="dk1"/>
                </a:solidFill>
                <a:highlight>
                  <a:srgbClr val="FFFFFF"/>
                </a:highlight>
              </a:rPr>
              <a:t>aprenda a administrar seus recursos e planejar o futuro.</a:t>
            </a:r>
          </a:p>
          <a:p>
            <a:pPr lvl="0" algn="ctr" rtl="0">
              <a:spcBef>
                <a:spcPts val="1100"/>
              </a:spcBef>
              <a:spcAft>
                <a:spcPts val="0"/>
              </a:spcAft>
            </a:pPr>
            <a:endParaRPr lang="pt-BR" sz="1800" b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algn="ctr" rtl="0">
              <a:spcBef>
                <a:spcPts val="1100"/>
              </a:spcBef>
              <a:spcAft>
                <a:spcPts val="0"/>
              </a:spcAft>
            </a:pPr>
            <a:r>
              <a:rPr lang="pt-BR" sz="1800" b="1" dirty="0">
                <a:solidFill>
                  <a:schemeClr val="dk1"/>
                </a:solidFill>
                <a:highlight>
                  <a:srgbClr val="FFFFFF"/>
                </a:highlight>
              </a:rPr>
              <a:t>f) Desenvolvimento familiar: </a:t>
            </a:r>
            <a:r>
              <a:rPr lang="pt-BR" sz="1800" dirty="0">
                <a:solidFill>
                  <a:schemeClr val="dk1"/>
                </a:solidFill>
                <a:highlight>
                  <a:srgbClr val="FFFFFF"/>
                </a:highlight>
              </a:rPr>
              <a:t>valorize o convívio, o diálogo e o amor dentro do lar.</a:t>
            </a:r>
          </a:p>
          <a:p>
            <a:pPr lvl="0" algn="ctr" rtl="0">
              <a:spcBef>
                <a:spcPts val="1100"/>
              </a:spcBef>
              <a:spcAft>
                <a:spcPts val="0"/>
              </a:spcAft>
            </a:pPr>
            <a:r>
              <a:rPr lang="pt-BR" sz="1800" b="1" dirty="0">
                <a:solidFill>
                  <a:schemeClr val="dk1"/>
                </a:solidFill>
                <a:highlight>
                  <a:srgbClr val="FFFFFF"/>
                </a:highlight>
              </a:rPr>
              <a:t>.</a:t>
            </a:r>
            <a:endParaRPr sz="18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02210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FC019F15-D994-7FE9-84BC-3A3884549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id="{8A64845F-82DD-99AD-FCA5-AE01362F8DF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AE1EEFC2-F416-329E-D52F-6FF2FB0F41CB}"/>
              </a:ext>
            </a:extLst>
          </p:cNvPr>
          <p:cNvSpPr txBox="1"/>
          <p:nvPr/>
        </p:nvSpPr>
        <p:spPr>
          <a:xfrm>
            <a:off x="969457" y="1888565"/>
            <a:ext cx="4974141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5. Ser Feliz é Possível!</a:t>
            </a:r>
            <a:endParaRPr sz="2000" b="1" dirty="0">
              <a:solidFill>
                <a:srgbClr val="FF6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124086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3E16CA86-0F87-5C02-F1B3-5634EDE18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D5A2BFC4-38C0-BC01-2941-A54CA5FF140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5A14DFE0-AFCD-F9BB-8A85-C86EF936E331}"/>
              </a:ext>
            </a:extLst>
          </p:cNvPr>
          <p:cNvSpPr txBox="1"/>
          <p:nvPr/>
        </p:nvSpPr>
        <p:spPr>
          <a:xfrm>
            <a:off x="1085532" y="992221"/>
            <a:ext cx="5862598" cy="241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ctr" rtl="0">
              <a:spcBef>
                <a:spcPts val="1100"/>
              </a:spcBef>
              <a:spcAft>
                <a:spcPts val="0"/>
              </a:spcAft>
              <a:buAutoNum type="alphaLcParenR"/>
            </a:pPr>
            <a:r>
              <a:rPr lang="pt-BR" sz="1800" b="1" dirty="0">
                <a:solidFill>
                  <a:schemeClr val="dk1"/>
                </a:solidFill>
                <a:highlight>
                  <a:srgbClr val="FFFFFF"/>
                </a:highlight>
              </a:rPr>
              <a:t>Objetivos ajudam a superar as derrotas: </a:t>
            </a:r>
            <a:r>
              <a:rPr lang="pt-BR" sz="1800" dirty="0">
                <a:solidFill>
                  <a:schemeClr val="dk1"/>
                </a:solidFill>
                <a:highlight>
                  <a:srgbClr val="FFFFFF"/>
                </a:highlight>
              </a:rPr>
              <a:t>ter metas claras dá direção e força para recomeçar.</a:t>
            </a:r>
          </a:p>
          <a:p>
            <a:pPr marL="342900" lvl="0" indent="-342900" algn="ctr" rtl="0">
              <a:spcBef>
                <a:spcPts val="1100"/>
              </a:spcBef>
              <a:spcAft>
                <a:spcPts val="0"/>
              </a:spcAft>
              <a:buAutoNum type="alphaLcParenR"/>
            </a:pPr>
            <a:endParaRPr lang="pt-BR" sz="18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algn="ctr" rtl="0">
              <a:spcBef>
                <a:spcPts val="1100"/>
              </a:spcBef>
              <a:spcAft>
                <a:spcPts val="0"/>
              </a:spcAft>
            </a:pPr>
            <a:endParaRPr lang="pt-BR" sz="18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algn="ctr" rtl="0">
              <a:spcBef>
                <a:spcPts val="1100"/>
              </a:spcBef>
              <a:spcAft>
                <a:spcPts val="0"/>
              </a:spcAft>
            </a:pPr>
            <a:r>
              <a:rPr lang="pt-BR" sz="1800" b="1" dirty="0">
                <a:solidFill>
                  <a:schemeClr val="dk1"/>
                </a:solidFill>
                <a:highlight>
                  <a:srgbClr val="FFFFFF"/>
                </a:highlight>
              </a:rPr>
              <a:t>b) Habitue-se a agir</a:t>
            </a:r>
            <a:r>
              <a:rPr lang="pt-BR" sz="1800" dirty="0">
                <a:solidFill>
                  <a:schemeClr val="dk1"/>
                </a:solidFill>
                <a:highlight>
                  <a:srgbClr val="FFFFFF"/>
                </a:highlight>
              </a:rPr>
              <a:t>: a felicidade é resultado de atitudes diárias e da busca constante por evolução.</a:t>
            </a:r>
            <a:endParaRPr sz="18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93478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87ABE3DC-F0C8-BE2E-C71B-5FE0485BE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id="{D81EC0AC-B856-D596-8E36-F621A2E4E39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872E73CC-EE16-68A1-7344-BE444D217A34}"/>
              </a:ext>
            </a:extLst>
          </p:cNvPr>
          <p:cNvSpPr txBox="1"/>
          <p:nvPr/>
        </p:nvSpPr>
        <p:spPr>
          <a:xfrm>
            <a:off x="969457" y="1888565"/>
            <a:ext cx="4974141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Perceba-se !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>
              <a:solidFill>
                <a:srgbClr val="FF6C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Amplie-se !</a:t>
            </a:r>
            <a:endParaRPr sz="2000" b="1" dirty="0">
              <a:solidFill>
                <a:srgbClr val="FF6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522216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ECEB122E-90A7-0E24-7EFD-50ED5CDD4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id="{114F6762-4B05-B36B-06F4-5D39B5F16FF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9BE1B939-781D-48F6-43ED-808828EC8BB2}"/>
              </a:ext>
            </a:extLst>
          </p:cNvPr>
          <p:cNvSpPr txBox="1"/>
          <p:nvPr/>
        </p:nvSpPr>
        <p:spPr>
          <a:xfrm>
            <a:off x="988912" y="1094437"/>
            <a:ext cx="5557803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Invista em equilíbrio, saúde e qualidade de vida — porque sucesso também é se sentir bem.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>
              <a:solidFill>
                <a:srgbClr val="FF6C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O verdadeiro retorno vem quando você cuida de si mesmo.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>
              <a:solidFill>
                <a:srgbClr val="FF6C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Transforme seu dia a dia com escolhas que valorizam seu bem-estar.</a:t>
            </a:r>
            <a:endParaRPr sz="2000" b="1" dirty="0">
              <a:solidFill>
                <a:srgbClr val="FF6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802277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828789" y="97277"/>
            <a:ext cx="7120648" cy="452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highlight>
                  <a:srgbClr val="FFFFFF"/>
                </a:highlight>
              </a:rPr>
              <a:t>1 Gostar do que faz: Depende de Você!</a:t>
            </a:r>
          </a:p>
          <a:p>
            <a:pPr marL="0" lvl="0" indent="0" algn="just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highlight>
                  <a:srgbClr val="FFFFFF"/>
                </a:highlight>
              </a:rPr>
              <a:t>a) Sacrifício é indispensável </a:t>
            </a:r>
          </a:p>
          <a:p>
            <a:pPr marL="0" lvl="0" indent="0" algn="just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highlight>
                  <a:srgbClr val="FFFFFF"/>
                </a:highlight>
              </a:rPr>
              <a:t>b) Persistir nas metas e objetivos </a:t>
            </a:r>
          </a:p>
          <a:p>
            <a:pPr marL="0" lvl="0" indent="0" algn="just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highlight>
                  <a:srgbClr val="FFFFFF"/>
                </a:highlight>
              </a:rPr>
              <a:t>c) Aprendendo a valorizar o que é conquistado </a:t>
            </a:r>
          </a:p>
          <a:p>
            <a:pPr marL="0" lvl="0" indent="0" algn="just" rtl="0">
              <a:spcBef>
                <a:spcPts val="1100"/>
              </a:spcBef>
              <a:spcAft>
                <a:spcPts val="0"/>
              </a:spcAft>
              <a:buNone/>
            </a:pPr>
            <a:endParaRPr lang="pt-BR" sz="11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highlight>
                  <a:srgbClr val="FFFFFF"/>
                </a:highlight>
              </a:rPr>
              <a:t>2 Desculpa resolve? </a:t>
            </a:r>
          </a:p>
          <a:p>
            <a:pPr marL="0" lvl="0" indent="0" algn="just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highlight>
                  <a:srgbClr val="FFFFFF"/>
                </a:highlight>
              </a:rPr>
              <a:t>a) Ainda sou muito jovem </a:t>
            </a:r>
          </a:p>
          <a:p>
            <a:pPr marL="0" lvl="0" indent="0" algn="just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highlight>
                  <a:srgbClr val="FFFFFF"/>
                </a:highlight>
              </a:rPr>
              <a:t>b) Falta de saúde é uma grande dificuldade</a:t>
            </a:r>
          </a:p>
          <a:p>
            <a:pPr marL="0" lvl="0" indent="0" algn="just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highlight>
                  <a:srgbClr val="FFFFFF"/>
                </a:highlight>
              </a:rPr>
              <a:t>c) Idade está muito avançada </a:t>
            </a:r>
          </a:p>
          <a:p>
            <a:pPr marL="0" lvl="0" indent="0" algn="just" rtl="0">
              <a:spcBef>
                <a:spcPts val="1100"/>
              </a:spcBef>
              <a:spcAft>
                <a:spcPts val="0"/>
              </a:spcAft>
              <a:buNone/>
            </a:pPr>
            <a:endParaRPr lang="pt-BR" sz="11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highlight>
                  <a:srgbClr val="FFFFFF"/>
                </a:highlight>
              </a:rPr>
              <a:t>3 Melhora sem Investimento? </a:t>
            </a:r>
          </a:p>
          <a:p>
            <a:pPr marL="0" lvl="0" indent="0" algn="just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highlight>
                  <a:srgbClr val="FFFFFF"/>
                </a:highlight>
              </a:rPr>
              <a:t>a) Aperfeiçoamento profissional enriquece o profissional </a:t>
            </a:r>
          </a:p>
          <a:p>
            <a:pPr marL="0" lvl="0" indent="0" algn="just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highlight>
                  <a:srgbClr val="FFFFFF"/>
                </a:highlight>
              </a:rPr>
              <a:t>b) Nunca é tarde investir no desenvolvimento profissional e pessoal </a:t>
            </a:r>
          </a:p>
          <a:p>
            <a:pPr marL="0" lvl="0" indent="0" algn="just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highlight>
                  <a:srgbClr val="FFFFFF"/>
                </a:highlight>
              </a:rPr>
              <a:t>c) Tenha uma visão ampla dos objetivos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4AD148B3-8908-963F-2D5A-DF11E2088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87DC763D-B450-5F83-746F-34034A4F7D8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728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BEF4E303-C62B-1DF9-866E-C72146CF8643}"/>
              </a:ext>
            </a:extLst>
          </p:cNvPr>
          <p:cNvSpPr txBox="1"/>
          <p:nvPr/>
        </p:nvSpPr>
        <p:spPr>
          <a:xfrm>
            <a:off x="1478593" y="418290"/>
            <a:ext cx="7120648" cy="3598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highlight>
                  <a:srgbClr val="FFFFFF"/>
                </a:highlight>
              </a:rPr>
              <a:t>4 Desenvolva-se:</a:t>
            </a:r>
          </a:p>
          <a:p>
            <a:pPr marL="0" lvl="0" indent="0" algn="just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highlight>
                  <a:srgbClr val="FFFFFF"/>
                </a:highlight>
              </a:rPr>
              <a:t>a) Desenvolvimento espiritual </a:t>
            </a:r>
          </a:p>
          <a:p>
            <a:pPr marL="0" lvl="0" indent="0" algn="just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highlight>
                  <a:srgbClr val="FFFFFF"/>
                </a:highlight>
              </a:rPr>
              <a:t>b) Desenvolvimento físico </a:t>
            </a:r>
          </a:p>
          <a:p>
            <a:pPr marL="0" lvl="0" indent="0" algn="just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highlight>
                  <a:srgbClr val="FFFFFF"/>
                </a:highlight>
              </a:rPr>
              <a:t>c) Desenvolvimento mental </a:t>
            </a:r>
          </a:p>
          <a:p>
            <a:pPr marL="0" lvl="0" indent="0" algn="just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highlight>
                  <a:srgbClr val="FFFFFF"/>
                </a:highlight>
              </a:rPr>
              <a:t>d) Desenvolvimento social </a:t>
            </a:r>
          </a:p>
          <a:p>
            <a:pPr marL="0" lvl="0" indent="0" algn="just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highlight>
                  <a:srgbClr val="FFFFFF"/>
                </a:highlight>
              </a:rPr>
              <a:t>e) Desenvolvimento financeiro </a:t>
            </a:r>
          </a:p>
          <a:p>
            <a:pPr marL="0" lvl="0" indent="0" algn="just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highlight>
                  <a:srgbClr val="FFFFFF"/>
                </a:highlight>
              </a:rPr>
              <a:t>f) Desenvolvimento familiar</a:t>
            </a:r>
          </a:p>
          <a:p>
            <a:pPr marL="0" lvl="0" indent="0" algn="just" rtl="0">
              <a:spcBef>
                <a:spcPts val="1100"/>
              </a:spcBef>
              <a:spcAft>
                <a:spcPts val="0"/>
              </a:spcAft>
              <a:buNone/>
            </a:pPr>
            <a:endParaRPr lang="pt-BR" sz="11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highlight>
                  <a:srgbClr val="FFFFFF"/>
                </a:highlight>
              </a:rPr>
              <a:t>5 Ser Feliz é Possível! </a:t>
            </a:r>
          </a:p>
          <a:p>
            <a:pPr marL="0" lvl="0" indent="0" algn="just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highlight>
                  <a:srgbClr val="FFFFFF"/>
                </a:highlight>
              </a:rPr>
              <a:t>a) Objetivos ajudam a superar as derrotas</a:t>
            </a:r>
          </a:p>
          <a:p>
            <a:pPr marL="0" lvl="0" indent="0" algn="just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highlight>
                  <a:srgbClr val="FFFFFF"/>
                </a:highlight>
              </a:rPr>
              <a:t>b) Habitue-se a agir</a:t>
            </a:r>
          </a:p>
        </p:txBody>
      </p:sp>
    </p:spTree>
    <p:extLst>
      <p:ext uri="{BB962C8B-B14F-4D97-AF65-F5344CB8AC3E}">
        <p14:creationId xmlns:p14="http://schemas.microsoft.com/office/powerpoint/2010/main" val="282900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2EA27100-1EEB-36C5-42AE-4E79D8391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id="{C261A7D6-8127-4F41-3709-26125761E1B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71812288-B18E-AC4B-6A57-7966D4DF9C20}"/>
              </a:ext>
            </a:extLst>
          </p:cNvPr>
          <p:cNvSpPr txBox="1"/>
          <p:nvPr/>
        </p:nvSpPr>
        <p:spPr>
          <a:xfrm>
            <a:off x="677629" y="643425"/>
            <a:ext cx="3505265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Será que eu sei do que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estou falando?</a:t>
            </a:r>
            <a:endParaRPr sz="3600" b="1" dirty="0">
              <a:solidFill>
                <a:srgbClr val="FF6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13251AD-BE35-A4C1-C2E5-5C912B25D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4983" y="1386702"/>
            <a:ext cx="248602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33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F164D46C-4ABC-D184-AAF6-F2DE04E05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id="{02DC7825-FF32-076B-3DEB-22CB15DBBF6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EB2908BF-EB7F-B798-DC2D-558C24539ADC}"/>
              </a:ext>
            </a:extLst>
          </p:cNvPr>
          <p:cNvSpPr txBox="1"/>
          <p:nvPr/>
        </p:nvSpPr>
        <p:spPr>
          <a:xfrm>
            <a:off x="1027824" y="1094437"/>
            <a:ext cx="5363248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“Comece antes de estar pronto. Não se prepare, comece.”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3600" b="1" dirty="0">
              <a:solidFill>
                <a:srgbClr val="FF6C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Mel Robbins</a:t>
            </a:r>
            <a:endParaRPr sz="3600" b="1" dirty="0">
              <a:solidFill>
                <a:srgbClr val="FF6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731221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EAEF887B-46D9-4298-2F07-CA1420378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id="{79B5C436-45F0-C359-65D7-768676305F6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A89F9116-5B95-AB99-9C0E-617DD56D13E2}"/>
              </a:ext>
            </a:extLst>
          </p:cNvPr>
          <p:cNvSpPr txBox="1"/>
          <p:nvPr/>
        </p:nvSpPr>
        <p:spPr>
          <a:xfrm>
            <a:off x="1018097" y="1732923"/>
            <a:ext cx="5363248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1. Gostar do que faz: Depende de Você!</a:t>
            </a:r>
            <a:endParaRPr sz="3600" b="1" dirty="0">
              <a:solidFill>
                <a:srgbClr val="FF6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085035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B5D0E851-7F6C-68FA-B2AE-CF5E1FE60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79272FC3-6A16-AC71-E451-2134BE05241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F7D823F0-DE7D-5EC9-A1F4-9B2AB95220DB}"/>
              </a:ext>
            </a:extLst>
          </p:cNvPr>
          <p:cNvSpPr txBox="1"/>
          <p:nvPr/>
        </p:nvSpPr>
        <p:spPr>
          <a:xfrm>
            <a:off x="243589" y="132255"/>
            <a:ext cx="7343985" cy="4416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 rtl="0">
              <a:spcBef>
                <a:spcPts val="1100"/>
              </a:spcBef>
              <a:spcAft>
                <a:spcPts val="0"/>
              </a:spcAft>
            </a:pPr>
            <a:r>
              <a:rPr lang="pt-BR" sz="2000" b="1" dirty="0">
                <a:solidFill>
                  <a:schemeClr val="dk1"/>
                </a:solidFill>
                <a:highlight>
                  <a:srgbClr val="FFFFFF"/>
                </a:highlight>
              </a:rPr>
              <a:t>a) Sacrifício é indispensável</a:t>
            </a:r>
          </a:p>
          <a:p>
            <a:pPr lvl="0" algn="ctr" rtl="0">
              <a:spcBef>
                <a:spcPts val="1100"/>
              </a:spcBef>
              <a:spcAft>
                <a:spcPts val="0"/>
              </a:spcAft>
            </a:pPr>
            <a:r>
              <a:rPr lang="pt-BR" sz="2000" dirty="0">
                <a:solidFill>
                  <a:schemeClr val="dk1"/>
                </a:solidFill>
                <a:highlight>
                  <a:srgbClr val="FFFFFF"/>
                </a:highlight>
              </a:rPr>
              <a:t>Nenhuma conquista vem sem esforço. É preciso abrir mão de certas comodidades, investir tempo e energia, e enfrentar desafios com determinação. O sacrifício é o preço do crescimento pessoal e profissional.</a:t>
            </a:r>
          </a:p>
          <a:p>
            <a:pPr marL="457200" lvl="0" indent="-457200" algn="ctr" rtl="0">
              <a:spcBef>
                <a:spcPts val="1100"/>
              </a:spcBef>
              <a:spcAft>
                <a:spcPts val="0"/>
              </a:spcAft>
              <a:buAutoNum type="arabicPeriod"/>
            </a:pPr>
            <a:endParaRPr lang="pt-BR" sz="2000" b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algn="ctr" rtl="0">
              <a:spcBef>
                <a:spcPts val="1100"/>
              </a:spcBef>
              <a:spcAft>
                <a:spcPts val="0"/>
              </a:spcAft>
            </a:pPr>
            <a:r>
              <a:rPr lang="pt-BR" sz="2000" b="1" dirty="0">
                <a:solidFill>
                  <a:schemeClr val="dk1"/>
                </a:solidFill>
                <a:highlight>
                  <a:srgbClr val="FFFFFF"/>
                </a:highlight>
              </a:rPr>
              <a:t>b) Persistir nas metas e objetivos</a:t>
            </a:r>
          </a:p>
          <a:p>
            <a:pPr lvl="0" algn="ctr" rtl="0">
              <a:spcBef>
                <a:spcPts val="1100"/>
              </a:spcBef>
              <a:spcAft>
                <a:spcPts val="0"/>
              </a:spcAft>
            </a:pPr>
            <a:r>
              <a:rPr lang="pt-BR" sz="2000" dirty="0">
                <a:solidFill>
                  <a:schemeClr val="dk1"/>
                </a:solidFill>
                <a:highlight>
                  <a:srgbClr val="FFFFFF"/>
                </a:highlight>
              </a:rPr>
              <a:t>A persistência é o que diferencia quem sonha de quem realiza. Mesmo diante das dificuldades, manter o foco e continuar avançando é essencial para alcançar resultados duradouros.</a:t>
            </a:r>
          </a:p>
          <a:p>
            <a:pPr lvl="0" algn="ctr" rtl="0">
              <a:spcBef>
                <a:spcPts val="1100"/>
              </a:spcBef>
              <a:spcAft>
                <a:spcPts val="0"/>
              </a:spcAft>
            </a:pPr>
            <a:endParaRPr lang="pt-BR" sz="2000" b="1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67362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B1BD6FD6-299B-3A61-889D-9A2CCCF89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3CF50682-E9D5-E2E6-CBC4-A2D784DD13E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66B55029-F133-931B-1701-FFB00A682614}"/>
              </a:ext>
            </a:extLst>
          </p:cNvPr>
          <p:cNvSpPr txBox="1"/>
          <p:nvPr/>
        </p:nvSpPr>
        <p:spPr>
          <a:xfrm>
            <a:off x="243589" y="132255"/>
            <a:ext cx="7343985" cy="214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 rtl="0">
              <a:spcBef>
                <a:spcPts val="1100"/>
              </a:spcBef>
              <a:spcAft>
                <a:spcPts val="0"/>
              </a:spcAft>
            </a:pPr>
            <a:endParaRPr lang="pt-BR" sz="2000" b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algn="ctr" rtl="0">
              <a:spcBef>
                <a:spcPts val="1100"/>
              </a:spcBef>
              <a:spcAft>
                <a:spcPts val="0"/>
              </a:spcAft>
            </a:pPr>
            <a:r>
              <a:rPr lang="pt-BR" sz="2000" b="1" dirty="0">
                <a:solidFill>
                  <a:schemeClr val="dk1"/>
                </a:solidFill>
                <a:highlight>
                  <a:srgbClr val="FFFFFF"/>
                </a:highlight>
              </a:rPr>
              <a:t>c) Aprender a valorizar o que é conquistado</a:t>
            </a:r>
          </a:p>
          <a:p>
            <a:pPr lvl="0" algn="ctr" rtl="0">
              <a:spcBef>
                <a:spcPts val="1100"/>
              </a:spcBef>
              <a:spcAft>
                <a:spcPts val="0"/>
              </a:spcAft>
            </a:pPr>
            <a:r>
              <a:rPr lang="pt-BR" sz="2000" dirty="0">
                <a:solidFill>
                  <a:schemeClr val="dk1"/>
                </a:solidFill>
                <a:highlight>
                  <a:srgbClr val="FFFFFF"/>
                </a:highlight>
              </a:rPr>
              <a:t>Reconhecer o próprio progresso é fundamental. Celebrar cada vitória, por menor que pareça, fortalece a motivação e reforça o prazer em fazer o que se ama.</a:t>
            </a:r>
            <a:endParaRPr sz="20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6080625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836</Words>
  <Application>Microsoft Office PowerPoint</Application>
  <PresentationFormat>Apresentação na tela (16:9)</PresentationFormat>
  <Paragraphs>109</Paragraphs>
  <Slides>28</Slides>
  <Notes>27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28</vt:i4>
      </vt:variant>
    </vt:vector>
  </HeadingPairs>
  <TitlesOfParts>
    <vt:vector size="35" baseType="lpstr">
      <vt:lpstr>Montserrat</vt:lpstr>
      <vt:lpstr>Aptos Narrow</vt:lpstr>
      <vt:lpstr>Tahoma</vt:lpstr>
      <vt:lpstr>Arial</vt:lpstr>
      <vt:lpstr>Trebuchet MS</vt:lpstr>
      <vt:lpstr>Simple Light</vt:lpstr>
      <vt:lpstr>Office Theme</vt:lpstr>
      <vt:lpstr>Apresentação do PowerPoint</vt:lpstr>
      <vt:lpstr>Adriana  Turbay  é  Assistente Social,  Psicóloga,   Psicanalista,  Psicóloga  Jurídica , Professora   e   Consultora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cp:lastModifiedBy>Adriana Turbay</cp:lastModifiedBy>
  <cp:revision>17</cp:revision>
  <dcterms:modified xsi:type="dcterms:W3CDTF">2026-05-23T19:23:09Z</dcterms:modified>
</cp:coreProperties>
</file>